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6858000" cx="12192000"/>
  <p:notesSz cx="6800850" cy="9807575"/>
  <p:embeddedFontLst>
    <p:embeddedFont>
      <p:font typeface="Quattrocento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0" roundtripDataSignature="AMtx7mj+WrJ7Aj0A+i0ACCLXa1Ee+W85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customschemas.google.com/relationships/presentationmetadata" Target="meta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QuattrocentoSans-bold.fntdata"/><Relationship Id="rId14" Type="http://schemas.openxmlformats.org/officeDocument/2006/relationships/slide" Target="slides/slide9.xml"/><Relationship Id="rId36" Type="http://schemas.openxmlformats.org/officeDocument/2006/relationships/font" Target="fonts/QuattrocentoSans-regular.fntdata"/><Relationship Id="rId17" Type="http://schemas.openxmlformats.org/officeDocument/2006/relationships/slide" Target="slides/slide12.xml"/><Relationship Id="rId39" Type="http://schemas.openxmlformats.org/officeDocument/2006/relationships/font" Target="fonts/QuattrocentoSans-boldItalic.fntdata"/><Relationship Id="rId16" Type="http://schemas.openxmlformats.org/officeDocument/2006/relationships/slide" Target="slides/slide11.xml"/><Relationship Id="rId38" Type="http://schemas.openxmlformats.org/officeDocument/2006/relationships/font" Target="fonts/QuattrocentoSans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1763" y="735013"/>
            <a:ext cx="6538912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4:notes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4:notes"/>
          <p:cNvSpPr/>
          <p:nvPr>
            <p:ph idx="2" type="sldImg"/>
          </p:nvPr>
        </p:nvSpPr>
        <p:spPr>
          <a:xfrm>
            <a:off x="131763" y="735013"/>
            <a:ext cx="6538912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:notes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2:notes"/>
          <p:cNvSpPr/>
          <p:nvPr>
            <p:ph idx="2" type="sldImg"/>
          </p:nvPr>
        </p:nvSpPr>
        <p:spPr>
          <a:xfrm>
            <a:off x="130175" y="735013"/>
            <a:ext cx="6540500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409b5be3417_2_31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409b5be3417_2_31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409b5be3417_2_197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409b5be3417_2_197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12c294189d_0_0:notes"/>
          <p:cNvSpPr/>
          <p:nvPr>
            <p:ph idx="2" type="sldImg"/>
          </p:nvPr>
        </p:nvSpPr>
        <p:spPr>
          <a:xfrm>
            <a:off x="131763" y="735013"/>
            <a:ext cx="6538800" cy="367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12c294189d_0_0:notes"/>
          <p:cNvSpPr txBox="1"/>
          <p:nvPr>
            <p:ph idx="1" type="body"/>
          </p:nvPr>
        </p:nvSpPr>
        <p:spPr>
          <a:xfrm>
            <a:off x="680086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9:notes"/>
          <p:cNvSpPr/>
          <p:nvPr>
            <p:ph idx="2" type="sldImg"/>
          </p:nvPr>
        </p:nvSpPr>
        <p:spPr>
          <a:xfrm>
            <a:off x="130175" y="735013"/>
            <a:ext cx="6540500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39:notes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09b5be3417_2_8:notes"/>
          <p:cNvSpPr/>
          <p:nvPr>
            <p:ph idx="2" type="sldImg"/>
          </p:nvPr>
        </p:nvSpPr>
        <p:spPr>
          <a:xfrm>
            <a:off x="131763" y="735013"/>
            <a:ext cx="6538800" cy="3678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409b5be3417_2_8:notes"/>
          <p:cNvSpPr txBox="1"/>
          <p:nvPr>
            <p:ph idx="1" type="body"/>
          </p:nvPr>
        </p:nvSpPr>
        <p:spPr>
          <a:xfrm>
            <a:off x="680086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o-NO"/>
              <a:t>Kari</a:t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130175" y="735013"/>
            <a:ext cx="6540500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6:notes"/>
          <p:cNvSpPr/>
          <p:nvPr>
            <p:ph idx="2" type="sldImg"/>
          </p:nvPr>
        </p:nvSpPr>
        <p:spPr>
          <a:xfrm>
            <a:off x="130175" y="735013"/>
            <a:ext cx="6540500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6" name="Google Shape;206;p56:notes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/>
          <p:nvPr>
            <p:ph idx="1" type="body"/>
          </p:nvPr>
        </p:nvSpPr>
        <p:spPr>
          <a:xfrm>
            <a:off x="680086" y="4658598"/>
            <a:ext cx="5440680" cy="44134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1:notes"/>
          <p:cNvSpPr/>
          <p:nvPr>
            <p:ph idx="2" type="sldImg"/>
          </p:nvPr>
        </p:nvSpPr>
        <p:spPr>
          <a:xfrm>
            <a:off x="130175" y="735013"/>
            <a:ext cx="6540500" cy="36782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h6131908c783f63b2_0_54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h6131908c783f63b2_0_54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h6131908c783f63b2_0_108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h6131908c783f63b2_0_108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h6131908c783f63b2_0_159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h6131908c783f63b2_0_159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h6131908c783f63b2_0_208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h6131908c783f63b2_0_208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h6131908c783f63b2_0_259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h6131908c783f63b2_0_259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h6131908c783f63b2_0_308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h6131908c783f63b2_0_308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h6131908c783f63b2_0_357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h6131908c783f63b2_0_357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h6131908c783f63b2_0_406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h6131908c783f63b2_0_406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h6131908c783f63b2_0_455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h6131908c783f63b2_0_455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h6131908c783f63b2_0_505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h6131908c783f63b2_0_505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h6131908c783f63b2_0_555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h6131908c783f63b2_0_555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h6131908c783f63b2_0_607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h6131908c783f63b2_0_607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h6131908c783f63b2_0_657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h6131908c783f63b2_0_657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6131908c783f63b2_0_706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h6131908c783f63b2_0_706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h6131908c783f63b2_0_756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h6131908c783f63b2_0_756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h6131908c783f63b2_0_807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h6131908c783f63b2_0_807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h6131908c783f63b2_0_858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h6131908c783f63b2_0_858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h6131908c783f63b2_0_910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h6131908c783f63b2_0_910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h6131908c783f63b2_0_960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h6131908c783f63b2_0_960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h6131908c783f63b2_0_1011:notes"/>
          <p:cNvSpPr/>
          <p:nvPr>
            <p:ph idx="2" type="sldImg"/>
          </p:nvPr>
        </p:nvSpPr>
        <p:spPr>
          <a:xfrm>
            <a:off x="378122" y="735568"/>
            <a:ext cx="6045300" cy="3677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h6131908c783f63b2_0_1011:notes"/>
          <p:cNvSpPr txBox="1"/>
          <p:nvPr>
            <p:ph idx="1" type="body"/>
          </p:nvPr>
        </p:nvSpPr>
        <p:spPr>
          <a:xfrm>
            <a:off x="680085" y="4658598"/>
            <a:ext cx="5440800" cy="44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rside - 3 med egne bildre">
  <p:cSld name="Forside - 3 med egne bildr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33252" y="424773"/>
            <a:ext cx="1807886" cy="7753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t bilde som inneholder skjermbilde&#10;&#10;Automatisk generert beskrivelse" id="13" name="Google Shape;13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65"/>
          <p:cNvSpPr/>
          <p:nvPr>
            <p:ph idx="2" type="pic"/>
          </p:nvPr>
        </p:nvSpPr>
        <p:spPr>
          <a:xfrm>
            <a:off x="7721601" y="1730375"/>
            <a:ext cx="4470398" cy="5127625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65"/>
          <p:cNvSpPr/>
          <p:nvPr>
            <p:ph idx="3" type="pic"/>
          </p:nvPr>
        </p:nvSpPr>
        <p:spPr>
          <a:xfrm>
            <a:off x="-1" y="0"/>
            <a:ext cx="4470396" cy="4257675"/>
          </a:xfrm>
          <a:prstGeom prst="rect">
            <a:avLst/>
          </a:prstGeom>
          <a:noFill/>
          <a:ln>
            <a:noFill/>
          </a:ln>
        </p:spPr>
      </p:sp>
      <p:pic>
        <p:nvPicPr>
          <p:cNvPr id="16" name="Google Shape;16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31600" y="424800"/>
            <a:ext cx="1807886" cy="775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 og innhold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t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e tittel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 innholdsdeler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ellysbilde" type="title">
  <p:cSld name="TITLE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6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6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loverskrift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menligning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nhold med tekst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e med tekst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eks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drett tittel og teks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Hvit bakgrunn m logo">
  <p:cSld name="1_Hvit bakgrunn m logo"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8"/>
          <p:cNvSpPr/>
          <p:nvPr/>
        </p:nvSpPr>
        <p:spPr>
          <a:xfrm>
            <a:off x="12192000" y="5530443"/>
            <a:ext cx="654424" cy="825909"/>
          </a:xfrm>
          <a:custGeom>
            <a:rect b="b" l="l" r="r" t="t"/>
            <a:pathLst>
              <a:path extrusionOk="0" h="825909" w="654424">
                <a:moveTo>
                  <a:pt x="0" y="0"/>
                </a:moveTo>
                <a:lnTo>
                  <a:pt x="654424" y="0"/>
                </a:lnTo>
                <a:lnTo>
                  <a:pt x="654424" y="825909"/>
                </a:lnTo>
                <a:lnTo>
                  <a:pt x="441356" y="825909"/>
                </a:lnTo>
                <a:lnTo>
                  <a:pt x="441356" y="269724"/>
                </a:lnTo>
                <a:lnTo>
                  <a:pt x="0" y="26972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68"/>
          <p:cNvSpPr txBox="1"/>
          <p:nvPr>
            <p:ph type="title"/>
          </p:nvPr>
        </p:nvSpPr>
        <p:spPr>
          <a:xfrm>
            <a:off x="1112675" y="549770"/>
            <a:ext cx="9966651" cy="12850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68"/>
          <p:cNvSpPr txBox="1"/>
          <p:nvPr>
            <p:ph idx="1" type="body"/>
          </p:nvPr>
        </p:nvSpPr>
        <p:spPr>
          <a:xfrm>
            <a:off x="1112675" y="2010268"/>
            <a:ext cx="9966651" cy="4218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None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68"/>
          <p:cNvSpPr/>
          <p:nvPr/>
        </p:nvSpPr>
        <p:spPr>
          <a:xfrm>
            <a:off x="135214" y="5970066"/>
            <a:ext cx="977463" cy="70796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6131908c783f63b2_0_67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01" name="Google Shape;101;h6131908c783f63b2_0_67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02" name="Google Shape;102;h6131908c783f63b2_0_6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h6131908c783f63b2_0_71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5" name="Google Shape;105;h6131908c783f63b2_0_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6131908c783f63b2_0_7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08" name="Google Shape;108;h6131908c783f63b2_0_7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9" name="Google Shape;109;h6131908c783f63b2_0_7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6131908c783f63b2_0_7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2" name="Google Shape;112;h6131908c783f63b2_0_78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3" name="Google Shape;113;h6131908c783f63b2_0_78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4" name="Google Shape;114;h6131908c783f63b2_0_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6131908c783f63b2_0_8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7" name="Google Shape;117;h6131908c783f63b2_0_8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6131908c783f63b2_0_86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20" name="Google Shape;120;h6131908c783f63b2_0_86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21" name="Google Shape;121;h6131908c783f63b2_0_8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h6131908c783f63b2_0_90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24" name="Google Shape;124;h6131908c783f63b2_0_9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6131908c783f63b2_0_9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h6131908c783f63b2_0_93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8" name="Google Shape;128;h6131908c783f63b2_0_93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9" name="Google Shape;129;h6131908c783f63b2_0_93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0" name="Google Shape;130;h6131908c783f63b2_0_9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6131908c783f63b2_0_99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33" name="Google Shape;133;h6131908c783f63b2_0_9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6131908c783f63b2_0_102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36" name="Google Shape;136;h6131908c783f63b2_0_102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7" name="Google Shape;137;h6131908c783f63b2_0_10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6131908c783f63b2_0_10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6131908c783f63b2_0_6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h6131908c783f63b2_0_63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8" name="Google Shape;98;h6131908c783f63b2_0_6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minskole.no/lovisenlund" TargetMode="External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t bilde som inneholder innendørs, tak, person, stående&#10;&#10;Automatisk generert beskrivelse" id="144" name="Google Shape;144;p3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573" r="21573" t="0"/>
          <a:stretch/>
        </p:blipFill>
        <p:spPr>
          <a:xfrm>
            <a:off x="7721601" y="1730375"/>
            <a:ext cx="4470398" cy="5127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t bilde som inneholder bygning, utendørs, gress, stor&#10;&#10;Automatisk generert beskrivelse" id="145" name="Google Shape;145;p3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20440" r="20440" t="0"/>
          <a:stretch/>
        </p:blipFill>
        <p:spPr>
          <a:xfrm>
            <a:off x="14072" y="22444"/>
            <a:ext cx="4470396" cy="425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4"/>
          <p:cNvSpPr txBox="1"/>
          <p:nvPr/>
        </p:nvSpPr>
        <p:spPr>
          <a:xfrm>
            <a:off x="2991362" y="4516582"/>
            <a:ext cx="45804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Foreldremøte </a:t>
            </a:r>
            <a:r>
              <a:rPr lang="no-NO" sz="3200"/>
              <a:t>2</a:t>
            </a:r>
            <a:r>
              <a:rPr b="0" i="0" lang="no-NO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trinn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no-NO" sz="3200"/>
              <a:t>2</a:t>
            </a:r>
            <a:r>
              <a:rPr b="0" i="0" lang="no-NO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.0</a:t>
            </a:r>
            <a:r>
              <a:rPr lang="no-NO" sz="3200"/>
              <a:t>9</a:t>
            </a:r>
            <a:r>
              <a:rPr b="0" i="0" lang="no-NO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.2</a:t>
            </a:r>
            <a:r>
              <a:rPr lang="no-NO" sz="3200"/>
              <a:t>6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no-NO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5602" y="3101944"/>
            <a:ext cx="3066554" cy="205453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"/>
          <p:cNvSpPr txBox="1"/>
          <p:nvPr/>
        </p:nvSpPr>
        <p:spPr>
          <a:xfrm>
            <a:off x="1479721" y="5494396"/>
            <a:ext cx="12709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"/>
          <p:cNvSpPr txBox="1"/>
          <p:nvPr/>
        </p:nvSpPr>
        <p:spPr>
          <a:xfrm>
            <a:off x="1821051" y="6003996"/>
            <a:ext cx="2193010" cy="369332"/>
          </a:xfrm>
          <a:prstGeom prst="rect">
            <a:avLst/>
          </a:prstGeom>
          <a:solidFill>
            <a:srgbClr val="D4DB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6</a:t>
            </a:r>
            <a:r>
              <a:rPr lang="no-NO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b="0" i="0" lang="no-NO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 elever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11893" y="1822075"/>
            <a:ext cx="1337077" cy="145707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"/>
          <p:cNvSpPr txBox="1"/>
          <p:nvPr/>
        </p:nvSpPr>
        <p:spPr>
          <a:xfrm>
            <a:off x="5120518" y="3061378"/>
            <a:ext cx="1726225" cy="363172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o-NO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Kontaktlærer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Simen Moe Grepperud</a:t>
            </a:r>
            <a:br>
              <a:rPr b="0" i="0" lang="no-NO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Elisabeth L. Walle</a:t>
            </a:r>
            <a:br>
              <a:rPr b="0" i="0" lang="no-NO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br>
              <a:rPr b="0" i="0" lang="no-NO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0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Håkon Kile</a:t>
            </a: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1800" u="none" cap="none" strike="noStrike">
                <a:solidFill>
                  <a:srgbClr val="25242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Vibeke Thorbjørnsen Fauske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"/>
          <p:cNvSpPr txBox="1"/>
          <p:nvPr/>
        </p:nvSpPr>
        <p:spPr>
          <a:xfrm>
            <a:off x="3111837" y="5517926"/>
            <a:ext cx="11701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no-NO" sz="3600"/>
              <a:t>S</a:t>
            </a:r>
            <a:r>
              <a:rPr b="0" i="0" lang="no-NO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koleåret 26/27</a:t>
            </a:r>
            <a:br>
              <a:rPr b="0" i="0" lang="no-NO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no-NO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no-NO" sz="3600"/>
              <a:t>2</a:t>
            </a:r>
            <a:r>
              <a:rPr b="0" i="0" lang="no-NO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.trinn)</a:t>
            </a:r>
            <a:endParaRPr/>
          </a:p>
        </p:txBody>
      </p:sp>
      <p:sp>
        <p:nvSpPr>
          <p:cNvPr id="158" name="Google Shape;158;p2"/>
          <p:cNvSpPr txBox="1"/>
          <p:nvPr/>
        </p:nvSpPr>
        <p:spPr>
          <a:xfrm>
            <a:off x="7509401" y="3416429"/>
            <a:ext cx="1479000" cy="31401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Faglærere</a:t>
            </a:r>
            <a:br>
              <a:rPr b="0" i="0" lang="no-NO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0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Linda </a:t>
            </a:r>
            <a:r>
              <a:rPr b="0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Bjørke Tengesdal- vikar Thomas </a:t>
            </a:r>
            <a:r>
              <a:rPr lang="no-NO" sz="180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Owren</a:t>
            </a:r>
            <a:r>
              <a:rPr b="0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Linda</a:t>
            </a:r>
            <a:endParaRPr sz="1800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80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Olaussen</a:t>
            </a: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ofesor de la historieta ilustración del vector. Ilustración de escuela -  84726376" id="159" name="Google Shape;159;p2"/>
          <p:cNvPicPr preferRelativeResize="0"/>
          <p:nvPr/>
        </p:nvPicPr>
        <p:blipFill rotWithShape="1">
          <a:blip r:embed="rId5">
            <a:alphaModFix/>
          </a:blip>
          <a:srcRect b="8011" l="0" r="0" t="0"/>
          <a:stretch/>
        </p:blipFill>
        <p:spPr>
          <a:xfrm>
            <a:off x="6647912" y="1711785"/>
            <a:ext cx="1481554" cy="145707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"/>
          <p:cNvSpPr txBox="1"/>
          <p:nvPr/>
        </p:nvSpPr>
        <p:spPr>
          <a:xfrm>
            <a:off x="9180432" y="3416429"/>
            <a:ext cx="2022900" cy="164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no-NO" sz="1800" u="none" cap="none" strike="noStrike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Fagarbeidere</a:t>
            </a:r>
            <a:r>
              <a:rPr b="1" lang="no-NO" sz="1800">
                <a:solidFill>
                  <a:srgbClr val="26262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:</a:t>
            </a:r>
            <a:br>
              <a:rPr b="1" i="0" lang="no-NO" sz="18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b="0" i="0" lang="no-NO" sz="1800" u="none" cap="none" strike="noStrike">
                <a:solidFill>
                  <a:srgbClr val="25242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Samir Hajdarevic</a:t>
            </a:r>
            <a:endParaRPr b="0" i="0" sz="18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1800" u="none" cap="none" strike="noStrike">
                <a:solidFill>
                  <a:srgbClr val="252424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Anniken Hille Bjørnshei</a:t>
            </a:r>
            <a:br>
              <a:rPr b="0" i="0" lang="no-NO" sz="1100" u="none" cap="none" strike="noStrik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endParaRPr b="0" i="0" sz="1100" u="none" cap="none" strike="noStrike">
              <a:solidFill>
                <a:srgbClr val="262626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09b5be3417_2_31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</a:pPr>
            <a:r>
              <a:rPr lang="no-NO"/>
              <a:t>Klassemiljøet på 2. trinn</a:t>
            </a:r>
            <a:endParaRPr/>
          </a:p>
        </p:txBody>
      </p:sp>
      <p:sp>
        <p:nvSpPr>
          <p:cNvPr id="166" name="Google Shape;166;g409b5be3417_2_31"/>
          <p:cNvSpPr txBox="1"/>
          <p:nvPr>
            <p:ph idx="1" type="body"/>
          </p:nvPr>
        </p:nvSpPr>
        <p:spPr>
          <a:xfrm>
            <a:off x="415600" y="1204533"/>
            <a:ext cx="11360700" cy="488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o-NO" sz="3300" u="sng">
                <a:solidFill>
                  <a:schemeClr val="dk1"/>
                </a:solidFill>
                <a:highlight>
                  <a:srgbClr val="FFFFFF"/>
                </a:highlight>
              </a:rPr>
              <a:t>Positivt</a:t>
            </a:r>
            <a:r>
              <a:rPr lang="no-NO" sz="3300">
                <a:solidFill>
                  <a:schemeClr val="dk1"/>
                </a:solidFill>
                <a:highlight>
                  <a:srgbClr val="FFFFFF"/>
                </a:highlight>
              </a:rPr>
              <a:t>: </a:t>
            </a:r>
            <a:endParaRPr sz="33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P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ositiv og fin gjeng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S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nille og omsorgsfulle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I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nkluderende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H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jelpsomme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G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od arbeidskapasitet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G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od </a:t>
            </a:r>
            <a:r>
              <a:rPr lang="no-NO">
                <a:highlight>
                  <a:srgbClr val="FFFFFF"/>
                </a:highlight>
              </a:rPr>
              <a:t>arbeidsro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 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highlight>
                  <a:srgbClr val="FFFFFF"/>
                </a:highlight>
              </a:rPr>
              <a:t>H</a:t>
            </a:r>
            <a:r>
              <a:rPr lang="no-NO">
                <a:solidFill>
                  <a:schemeClr val="dk1"/>
                </a:solidFill>
                <a:highlight>
                  <a:srgbClr val="FFFFFF"/>
                </a:highlight>
              </a:rPr>
              <a:t>yggelig gjeng å være på tur med</a:t>
            </a:r>
            <a:endParaRPr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167" name="Google Shape;167;g409b5be3417_2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7133" y="273067"/>
            <a:ext cx="4695066" cy="4695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09b5be3417_2_197"/>
          <p:cNvSpPr txBox="1"/>
          <p:nvPr/>
        </p:nvSpPr>
        <p:spPr>
          <a:xfrm>
            <a:off x="0" y="0"/>
            <a:ext cx="11712900" cy="4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no-NO" sz="3300" u="sng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Utfordring</a:t>
            </a:r>
            <a:r>
              <a:rPr b="0" i="0" lang="no-NO" sz="33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33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572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b="0" i="0" lang="no-NO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Noen kan</a:t>
            </a:r>
            <a:r>
              <a:rPr lang="no-NO" sz="2400">
                <a:solidFill>
                  <a:schemeClr val="dk1"/>
                </a:solidFill>
                <a:highlight>
                  <a:srgbClr val="FFFFFF"/>
                </a:highlight>
              </a:rPr>
              <a:t> “</a:t>
            </a:r>
            <a:r>
              <a:rPr b="0" i="0" lang="no-NO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prøve</a:t>
            </a:r>
            <a:r>
              <a:rPr lang="no-NO" sz="2400">
                <a:solidFill>
                  <a:schemeClr val="dk1"/>
                </a:solidFill>
                <a:highlight>
                  <a:srgbClr val="FFFFFF"/>
                </a:highlight>
              </a:rPr>
              <a:t>”</a:t>
            </a:r>
            <a:r>
              <a:rPr b="0" i="0" lang="no-NO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seg litt (tull og tøys)</a:t>
            </a:r>
            <a:endParaRPr b="0" i="0" sz="24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572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no-NO" sz="2400">
                <a:solidFill>
                  <a:schemeClr val="dk1"/>
                </a:solidFill>
                <a:highlight>
                  <a:srgbClr val="FFFFFF"/>
                </a:highlight>
              </a:rPr>
              <a:t>Ufine </a:t>
            </a:r>
            <a:r>
              <a:rPr b="0" i="0" lang="no-NO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kommentarer</a:t>
            </a:r>
            <a:r>
              <a:rPr lang="no-NO" sz="2400">
                <a:solidFill>
                  <a:schemeClr val="dk1"/>
                </a:solidFill>
                <a:highlight>
                  <a:srgbClr val="FFFFFF"/>
                </a:highlight>
              </a:rPr>
              <a:t>/ “blikking” </a:t>
            </a:r>
            <a:r>
              <a:rPr b="0" i="0" lang="no-NO" sz="24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til hverandre kan forekomme</a:t>
            </a:r>
            <a:endParaRPr b="0" i="0" sz="24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572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no-NO" sz="2400">
                <a:solidFill>
                  <a:schemeClr val="dk1"/>
                </a:solidFill>
                <a:highlight>
                  <a:srgbClr val="FFFFFF"/>
                </a:highlight>
              </a:rPr>
              <a:t>Nå har vi friminutt med “alle de andre”. Vanskelig å få med seg alt som skjer Viktig at elevene sier fra til voksen (vakt) hvis de ikke klarer å ordne opp selv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457200" lvl="0" marL="609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●"/>
            </a:pPr>
            <a:r>
              <a:rPr lang="no-NO" sz="2400">
                <a:solidFill>
                  <a:schemeClr val="dk1"/>
                </a:solidFill>
                <a:highlight>
                  <a:srgbClr val="FFFFFF"/>
                </a:highlight>
              </a:rPr>
              <a:t>Guttedoen</a:t>
            </a:r>
            <a:endParaRPr sz="24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g409b5be3417_2_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69102" y="1"/>
            <a:ext cx="3122899" cy="312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412c294189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9225" y="349475"/>
            <a:ext cx="9898125" cy="440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g412c294189d_0_0"/>
          <p:cNvSpPr txBox="1"/>
          <p:nvPr/>
        </p:nvSpPr>
        <p:spPr>
          <a:xfrm>
            <a:off x="1039225" y="4854475"/>
            <a:ext cx="10016400" cy="14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lang="no-NO" sz="3300">
                <a:solidFill>
                  <a:srgbClr val="046A38"/>
                </a:solidFill>
              </a:rPr>
              <a:t>Ny foresattapp Visma</a:t>
            </a:r>
            <a:endParaRPr b="1" sz="3300">
              <a:solidFill>
                <a:srgbClr val="046A3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o-NO" sz="1200">
                <a:solidFill>
                  <a:srgbClr val="4B4A4A"/>
                </a:solidFill>
              </a:rPr>
              <a:t>Den nye appen heter FLYT FORESATT. Vi oppfordrer alle foresatte til å slette den gamle og laste ned den nye.</a:t>
            </a:r>
            <a:endParaRPr sz="1200">
              <a:solidFill>
                <a:srgbClr val="4B4A4A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o-NO" sz="1200">
                <a:solidFill>
                  <a:srgbClr val="4B4A4A"/>
                </a:solidFill>
              </a:rPr>
              <a:t>Du finner den på App Store eller Google Play. Merk dere at det finnes flere apper som ligner. Velg den som heter Flyt Foresatt og er fra Visma.</a:t>
            </a:r>
            <a:endParaRPr sz="1200">
              <a:solidFill>
                <a:srgbClr val="4B4A4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Borte fra skolen</a:t>
            </a:r>
            <a:endParaRPr/>
          </a:p>
        </p:txBody>
      </p:sp>
      <p:sp>
        <p:nvSpPr>
          <p:cNvPr id="185" name="Google Shape;185;p39"/>
          <p:cNvSpPr txBox="1"/>
          <p:nvPr>
            <p:ph idx="1" type="body"/>
          </p:nvPr>
        </p:nvSpPr>
        <p:spPr>
          <a:xfrm>
            <a:off x="838200" y="1825625"/>
            <a:ext cx="5209208" cy="372172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50"/>
              <a:buNone/>
            </a:pPr>
            <a:r>
              <a:rPr b="1" lang="no-NO" sz="12000"/>
              <a:t>Fravær</a:t>
            </a:r>
            <a:endParaRPr b="1" sz="12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50"/>
              <a:buNone/>
            </a:pPr>
            <a:r>
              <a:t/>
            </a:r>
            <a:endParaRPr sz="9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50"/>
              <a:buNone/>
            </a:pPr>
            <a:r>
              <a:t/>
            </a:r>
            <a:endParaRPr sz="9200"/>
          </a:p>
          <a:p>
            <a:pPr indent="-1968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no-NO" sz="9200"/>
              <a:t>Hvis barnet er syk melder dere dette i Visma. Helst før kl 08.00.</a:t>
            </a:r>
            <a:endParaRPr sz="9200"/>
          </a:p>
          <a:p>
            <a:pPr indent="-1968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no-NO" sz="9200"/>
              <a:t>Hvis vi ikke hører noe- tar vi kontakt med dere.</a:t>
            </a:r>
            <a:endParaRPr sz="9200"/>
          </a:p>
          <a:p>
            <a:pPr indent="-1968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no-NO" sz="9200"/>
              <a:t>Skal eleven til lege, tannlege o.l, må dere selv registrere fraværet i Visma.</a:t>
            </a:r>
            <a:endParaRPr sz="9200"/>
          </a:p>
          <a:p>
            <a:pPr indent="-1968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no-NO" sz="9200"/>
              <a:t>Vi registrerer forsentkomming i Visma. </a:t>
            </a:r>
            <a:endParaRPr sz="9200"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6"/>
              <a:buNone/>
            </a:pPr>
            <a:r>
              <a:t/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4286"/>
              <a:buNone/>
            </a:pPr>
            <a:r>
              <a:t/>
            </a:r>
            <a:endParaRPr/>
          </a:p>
        </p:txBody>
      </p:sp>
      <p:sp>
        <p:nvSpPr>
          <p:cNvPr id="186" name="Google Shape;186;p39"/>
          <p:cNvSpPr txBox="1"/>
          <p:nvPr>
            <p:ph idx="2" type="body"/>
          </p:nvPr>
        </p:nvSpPr>
        <p:spPr>
          <a:xfrm>
            <a:off x="6144592" y="1825625"/>
            <a:ext cx="5209208" cy="368307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70600"/>
              <a:buNone/>
            </a:pPr>
            <a:r>
              <a:rPr b="1" lang="no-NO" sz="3000"/>
              <a:t>Permisjon</a:t>
            </a:r>
            <a:endParaRPr b="1" sz="3000"/>
          </a:p>
          <a:p>
            <a:pPr indent="-404813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no-NO" sz="3000"/>
              <a:t>Fri fra skolen- permisjon- gjøres i Visma.</a:t>
            </a:r>
            <a:endParaRPr sz="3000"/>
          </a:p>
          <a:p>
            <a:pPr indent="-404813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no-NO" sz="3000"/>
              <a:t>Mer en 10 dager sammenhengende, skrives elevene ut av skolen. </a:t>
            </a:r>
            <a:endParaRPr sz="3000"/>
          </a:p>
          <a:p>
            <a:pPr indent="-404813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●"/>
            </a:pPr>
            <a:r>
              <a:rPr lang="no-NO" sz="3000"/>
              <a:t>Elevene kan kun ha 10 dager </a:t>
            </a:r>
            <a:r>
              <a:rPr b="1" lang="no-NO" sz="3000"/>
              <a:t>permisjon</a:t>
            </a:r>
            <a:r>
              <a:rPr lang="no-NO" sz="3000"/>
              <a:t> i løpet av et skoleår.</a:t>
            </a:r>
            <a:endParaRPr sz="3000"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75643"/>
              <a:buNone/>
            </a:pPr>
            <a:r>
              <a:t/>
            </a:r>
            <a:endParaRPr/>
          </a:p>
        </p:txBody>
      </p:sp>
      <p:pic>
        <p:nvPicPr>
          <p:cNvPr id="187" name="Google Shape;18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24100" y="2047075"/>
            <a:ext cx="1121725" cy="82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9"/>
          <p:cNvSpPr txBox="1"/>
          <p:nvPr/>
        </p:nvSpPr>
        <p:spPr>
          <a:xfrm>
            <a:off x="936625" y="5715000"/>
            <a:ext cx="10334700" cy="7389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o-NO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Egne rutiner i kommunen i forhold til fravær. Dette for å forebygge ufrivillig skolefravær. Det betyr at når elevene har 10 dager fravær pr semester vil dere foreldre få en varsel i Visma på høyt fravær. Det vil da være en dialog mellom skole og hjem. Skolen kan ta kontakt tidligere hvis vi er bekymret for fraværet.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409b5be3417_2_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Klokke</a:t>
            </a:r>
            <a:endParaRPr/>
          </a:p>
        </p:txBody>
      </p:sp>
      <p:sp>
        <p:nvSpPr>
          <p:cNvPr id="194" name="Google Shape;194;g409b5be3417_2_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o-NO"/>
              <a:t>Ja, til analog klokke!</a:t>
            </a:r>
            <a:endParaRPr/>
          </a:p>
        </p:txBody>
      </p:sp>
      <p:pic>
        <p:nvPicPr>
          <p:cNvPr id="195" name="Google Shape;195;g409b5be3417_2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200" y="2572537"/>
            <a:ext cx="3779279" cy="3452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rbudt skilt - Mobil telefon forbudt" id="196" name="Google Shape;196;g409b5be3417_2_8"/>
          <p:cNvPicPr preferRelativeResize="0"/>
          <p:nvPr/>
        </p:nvPicPr>
        <p:blipFill rotWithShape="1">
          <a:blip r:embed="rId4">
            <a:alphaModFix/>
          </a:blip>
          <a:srcRect b="299" l="0" r="0" t="0"/>
          <a:stretch/>
        </p:blipFill>
        <p:spPr>
          <a:xfrm>
            <a:off x="5311702" y="10"/>
            <a:ext cx="6878775" cy="685800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no-NO"/>
              <a:t>Organisering</a:t>
            </a:r>
            <a:endParaRPr b="1"/>
          </a:p>
        </p:txBody>
      </p:sp>
      <p:sp>
        <p:nvSpPr>
          <p:cNvPr id="202" name="Google Shape;202;p6"/>
          <p:cNvSpPr txBox="1"/>
          <p:nvPr>
            <p:ph idx="1" type="body"/>
          </p:nvPr>
        </p:nvSpPr>
        <p:spPr>
          <a:xfrm>
            <a:off x="838200" y="1825625"/>
            <a:ext cx="10515600" cy="466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4765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Char char="•"/>
            </a:pPr>
            <a:r>
              <a:rPr lang="no-NO" sz="4200"/>
              <a:t>Vi åpner klasserommet for elevene kl 08.30.</a:t>
            </a:r>
            <a:endParaRPr/>
          </a:p>
          <a:p>
            <a:pPr indent="-24765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Char char="•"/>
            </a:pPr>
            <a:r>
              <a:rPr lang="no-NO" sz="4200"/>
              <a:t>Skoledagen starter med lesekvart 4 dager i uka og 1 dag med Engelskkvart. </a:t>
            </a:r>
            <a:endParaRPr/>
          </a:p>
          <a:p>
            <a:pPr indent="-24765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Char char="•"/>
            </a:pPr>
            <a:r>
              <a:rPr lang="no-NO" sz="4200"/>
              <a:t>Elevene er delt i to hovedbaser. </a:t>
            </a:r>
            <a:endParaRPr sz="4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4200"/>
              <a:t>  2 ”nye” undervisningsgrupper (samme k-lærer). </a:t>
            </a:r>
            <a:endParaRPr/>
          </a:p>
          <a:p>
            <a:pPr indent="-24765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Char char="•"/>
            </a:pPr>
            <a:r>
              <a:rPr lang="no-NO" sz="4200"/>
              <a:t>Vi har uteskole på tirsdager. Gym på torsdager.</a:t>
            </a:r>
            <a:endParaRPr sz="4200"/>
          </a:p>
          <a:p>
            <a:pPr indent="-24765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95238"/>
              <a:buChar char="•"/>
            </a:pPr>
            <a:r>
              <a:rPr lang="no-NO" sz="4200"/>
              <a:t>Vi avslutter hver dag i felles lyttekrok. </a:t>
            </a:r>
            <a:endParaRPr/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0098" y="5371514"/>
            <a:ext cx="2240494" cy="1256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6"/>
          <p:cNvSpPr txBox="1"/>
          <p:nvPr/>
        </p:nvSpPr>
        <p:spPr>
          <a:xfrm>
            <a:off x="422896" y="1720264"/>
            <a:ext cx="6541106" cy="4436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1524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no-NO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Postmappa skal alltid ligge i sekken.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1524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no-NO" sz="3200">
                <a:latin typeface="Calibri"/>
                <a:ea typeface="Calibri"/>
                <a:cs typeface="Calibri"/>
                <a:sym typeface="Calibri"/>
              </a:rPr>
              <a:t>Ukebrevet legges ut på fredager</a:t>
            </a:r>
            <a:r>
              <a:rPr b="0" i="0" lang="no-NO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no-NO" sz="3200">
                <a:latin typeface="Calibri"/>
                <a:ea typeface="Calibri"/>
                <a:cs typeface="Calibri"/>
                <a:sym typeface="Calibri"/>
              </a:rPr>
              <a:t>Abonner gjerne! </a:t>
            </a:r>
            <a:r>
              <a:rPr lang="no-NO" sz="1900" u="sng">
                <a:solidFill>
                  <a:schemeClr val="hlink"/>
                </a:solidFill>
                <a:hlinkClick r:id="rId3"/>
              </a:rPr>
              <a:t>https://www.minskole.no/lovisenlund</a:t>
            </a:r>
            <a:br>
              <a:rPr b="0" i="0" lang="no-NO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1524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no-NO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Skriftlige lekser leveres innen torsdag. </a:t>
            </a:r>
            <a:r>
              <a:rPr lang="no-NO" sz="3200">
                <a:latin typeface="Calibri"/>
                <a:ea typeface="Calibri"/>
                <a:cs typeface="Calibri"/>
                <a:sym typeface="Calibri"/>
              </a:rPr>
              <a:t>Viktig at voksen hjemme ser/ hjelper barnet sitt med rett startsted, rett plassering i bokstavhuset, mellomrom. 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no-NO" sz="3200">
                <a:latin typeface="Calibri"/>
                <a:ea typeface="Calibri"/>
                <a:cs typeface="Calibri"/>
                <a:sym typeface="Calibri"/>
              </a:rPr>
              <a:t>Riktig håndskrift = god funksjonell håndskrift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indent="1524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b="0" i="0" lang="no-NO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Leseleksen gjøres hver dag (man-tors). Viktig å prioritere. </a:t>
            </a:r>
            <a:br>
              <a:rPr b="0" i="0" lang="no-NO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56"/>
          <p:cNvSpPr txBox="1"/>
          <p:nvPr>
            <p:ph type="title"/>
          </p:nvPr>
        </p:nvSpPr>
        <p:spPr>
          <a:xfrm>
            <a:off x="419222" y="440249"/>
            <a:ext cx="10515600" cy="1153035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no-NO"/>
              <a:t>Praktisk informasjon</a:t>
            </a:r>
            <a:endParaRPr b="1"/>
          </a:p>
        </p:txBody>
      </p:sp>
      <p:sp>
        <p:nvSpPr>
          <p:cNvPr id="210" name="Google Shape;210;p56"/>
          <p:cNvSpPr txBox="1"/>
          <p:nvPr>
            <p:ph idx="1" type="body"/>
          </p:nvPr>
        </p:nvSpPr>
        <p:spPr>
          <a:xfrm>
            <a:off x="8858572" y="1851456"/>
            <a:ext cx="2495228" cy="457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Et bilde som inneholder tekst, Trykk, Nettbrett, gulv&#10;&#10;KI-generert innhold kan være feil." id="211" name="Google Shape;211;p5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12277" y="1845630"/>
            <a:ext cx="2729183" cy="3676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"/>
          <p:cNvSpPr txBox="1"/>
          <p:nvPr>
            <p:ph idx="1" type="body"/>
          </p:nvPr>
        </p:nvSpPr>
        <p:spPr>
          <a:xfrm>
            <a:off x="520129" y="597559"/>
            <a:ext cx="11345470" cy="59986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/>
              <a:t>Elevene har sin egen garderobeplass.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/>
              <a:t>Alle må ha med skift på skolen. Ha med passende utetøy.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/>
              <a:t>Vi foretrekker joggesko med borrelås, som kan brukes både som innesko og gymsko. Lær ditt barn å knytte skolisser.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no-NO"/>
              <a:t>Husk å merke alt med navn!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h6131908c783f63b2_0_54"/>
          <p:cNvSpPr txBox="1"/>
          <p:nvPr>
            <p:ph type="ctrTitle"/>
          </p:nvPr>
        </p:nvSpPr>
        <p:spPr>
          <a:xfrm>
            <a:off x="328600" y="340300"/>
            <a:ext cx="11360700" cy="1422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Faglig innhold 2. trinn</a:t>
            </a:r>
            <a:endParaRPr/>
          </a:p>
        </p:txBody>
      </p:sp>
      <p:sp>
        <p:nvSpPr>
          <p:cNvPr id="222" name="Google Shape;222;h6131908c783f63b2_0_5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3" name="Google Shape;223;h6131908c783f63b2_0_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5565">
            <a:off x="3238989" y="2174299"/>
            <a:ext cx="2888425" cy="3610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h6131908c783f63b2_0_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6067" y="2031200"/>
            <a:ext cx="4093366" cy="409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h6131908c783f63b2_0_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46215">
            <a:off x="9416347" y="2656121"/>
            <a:ext cx="2830841" cy="4019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h6131908c783f63b2_0_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99847">
            <a:off x="161147" y="2347058"/>
            <a:ext cx="3108541" cy="4404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h6131908c783f63b2_0_108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Matematikk - Dragonbox</a:t>
            </a:r>
            <a:endParaRPr/>
          </a:p>
        </p:txBody>
      </p:sp>
      <p:sp>
        <p:nvSpPr>
          <p:cNvPr id="232" name="Google Shape;232;h6131908c783f63b2_0_108"/>
          <p:cNvSpPr txBox="1"/>
          <p:nvPr>
            <p:ph idx="1" type="body"/>
          </p:nvPr>
        </p:nvSpPr>
        <p:spPr>
          <a:xfrm>
            <a:off x="415600" y="933867"/>
            <a:ext cx="11360700" cy="5924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8387"/>
              <a:buFont typeface="Arial"/>
              <a:buNone/>
            </a:pPr>
            <a:r>
              <a:t/>
            </a:r>
            <a:endParaRPr sz="3100">
              <a:solidFill>
                <a:schemeClr val="dk1"/>
              </a:solidFill>
            </a:endParaRPr>
          </a:p>
          <a:p>
            <a:pPr indent="-486886" lvl="0" marL="609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3700">
                <a:solidFill>
                  <a:schemeClr val="dk1"/>
                </a:solidFill>
              </a:rPr>
              <a:t>Spill og utforskning:</a:t>
            </a:r>
            <a:r>
              <a:rPr lang="no-NO" sz="3700">
                <a:solidFill>
                  <a:schemeClr val="dk1"/>
                </a:solidFill>
              </a:rPr>
              <a:t> Barna løser gåter med farger og figurer i stedet for tall, slik at de oppdager de matematiske reglene selv.</a:t>
            </a:r>
            <a:br>
              <a:rPr lang="no-NO" sz="3700">
                <a:solidFill>
                  <a:schemeClr val="dk1"/>
                </a:solidFill>
              </a:rPr>
            </a:br>
            <a:endParaRPr sz="3700">
              <a:solidFill>
                <a:schemeClr val="dk1"/>
              </a:solidFill>
            </a:endParaRPr>
          </a:p>
          <a:p>
            <a:pPr indent="-486886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3700">
                <a:solidFill>
                  <a:schemeClr val="dk1"/>
                </a:solidFill>
              </a:rPr>
              <a:t>Gradvis overgang:</a:t>
            </a:r>
            <a:r>
              <a:rPr lang="no-NO" sz="3700">
                <a:solidFill>
                  <a:schemeClr val="dk1"/>
                </a:solidFill>
              </a:rPr>
              <a:t> Når logikken sitter, byttes figurene gradvis ut med vanlige tall og variabler.</a:t>
            </a:r>
            <a:br>
              <a:rPr lang="no-NO" sz="3700">
                <a:solidFill>
                  <a:schemeClr val="dk1"/>
                </a:solidFill>
              </a:rPr>
            </a:br>
            <a:endParaRPr sz="3700">
              <a:solidFill>
                <a:schemeClr val="dk1"/>
              </a:solidFill>
            </a:endParaRPr>
          </a:p>
          <a:p>
            <a:pPr indent="-486886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3700">
                <a:solidFill>
                  <a:schemeClr val="dk1"/>
                </a:solidFill>
              </a:rPr>
              <a:t>Intuitiv forståelse:</a:t>
            </a:r>
            <a:r>
              <a:rPr lang="no-NO" sz="3700">
                <a:solidFill>
                  <a:schemeClr val="dk1"/>
                </a:solidFill>
              </a:rPr>
              <a:t> Barna skjønner </a:t>
            </a:r>
            <a:r>
              <a:rPr i="1" lang="no-NO" sz="3700">
                <a:solidFill>
                  <a:schemeClr val="dk1"/>
                </a:solidFill>
              </a:rPr>
              <a:t>hvorfor</a:t>
            </a:r>
            <a:r>
              <a:rPr lang="no-NO" sz="3700">
                <a:solidFill>
                  <a:schemeClr val="dk1"/>
                </a:solidFill>
              </a:rPr>
              <a:t> matematikken fungerer før de lærer det formelle mattespråket.</a:t>
            </a:r>
            <a:endParaRPr sz="3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40541"/>
              <a:buFont typeface="Arial"/>
              <a:buNone/>
            </a:pPr>
            <a:r>
              <a:rPr lang="no-NO" sz="3700">
                <a:solidFill>
                  <a:schemeClr val="dk1"/>
                </a:solidFill>
              </a:rPr>
              <a:t>Kort sagt: Det gjør abstrakt matematikk konkret, skremmende/ nye formler om til lek, og bygger mestring fra første stund.</a:t>
            </a:r>
            <a:endParaRPr sz="3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33" name="Google Shape;233;h6131908c783f63b2_0_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5234" y="0"/>
            <a:ext cx="1506766" cy="15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h6131908c783f63b2_0_159"/>
          <p:cNvPicPr preferRelativeResize="0"/>
          <p:nvPr/>
        </p:nvPicPr>
        <p:blipFill rotWithShape="1">
          <a:blip r:embed="rId3">
            <a:alphaModFix/>
          </a:blip>
          <a:srcRect b="31174" l="34051" r="34886" t="40765"/>
          <a:stretch/>
        </p:blipFill>
        <p:spPr>
          <a:xfrm>
            <a:off x="450003" y="225000"/>
            <a:ext cx="10923970" cy="6167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h6131908c783f63b2_0_208"/>
          <p:cNvSpPr txBox="1"/>
          <p:nvPr>
            <p:ph type="title"/>
          </p:nvPr>
        </p:nvSpPr>
        <p:spPr>
          <a:xfrm>
            <a:off x="3104267" y="593367"/>
            <a:ext cx="86721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h6131908c783f63b2_0_208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5" name="Google Shape;245;h6131908c783f63b2_0_208"/>
          <p:cNvPicPr preferRelativeResize="0"/>
          <p:nvPr/>
        </p:nvPicPr>
        <p:blipFill rotWithShape="1">
          <a:blip r:embed="rId3">
            <a:alphaModFix/>
          </a:blip>
          <a:srcRect b="29382" l="36942" r="35177" t="40584"/>
          <a:stretch/>
        </p:blipFill>
        <p:spPr>
          <a:xfrm>
            <a:off x="1134583" y="43533"/>
            <a:ext cx="10057032" cy="6770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h6131908c783f63b2_0_259"/>
          <p:cNvPicPr preferRelativeResize="0"/>
          <p:nvPr/>
        </p:nvPicPr>
        <p:blipFill rotWithShape="1">
          <a:blip r:embed="rId3">
            <a:alphaModFix/>
          </a:blip>
          <a:srcRect b="30937" l="33901" r="34888" t="41002"/>
          <a:stretch/>
        </p:blipFill>
        <p:spPr>
          <a:xfrm>
            <a:off x="785336" y="177567"/>
            <a:ext cx="10621330" cy="596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h6131908c783f63b2_0_308"/>
          <p:cNvPicPr preferRelativeResize="0"/>
          <p:nvPr/>
        </p:nvPicPr>
        <p:blipFill rotWithShape="1">
          <a:blip r:embed="rId3">
            <a:alphaModFix/>
          </a:blip>
          <a:srcRect b="42456" l="35537" r="37331" t="29587"/>
          <a:stretch/>
        </p:blipFill>
        <p:spPr>
          <a:xfrm>
            <a:off x="1033067" y="86967"/>
            <a:ext cx="9696302" cy="6244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h6131908c783f63b2_0_357"/>
          <p:cNvPicPr preferRelativeResize="0"/>
          <p:nvPr/>
        </p:nvPicPr>
        <p:blipFill rotWithShape="1">
          <a:blip r:embed="rId3">
            <a:alphaModFix/>
          </a:blip>
          <a:srcRect b="35664" l="35609" r="37264" t="36007"/>
          <a:stretch/>
        </p:blipFill>
        <p:spPr>
          <a:xfrm>
            <a:off x="2286033" y="497433"/>
            <a:ext cx="7681267" cy="501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h6131908c783f63b2_0_406"/>
          <p:cNvPicPr preferRelativeResize="0"/>
          <p:nvPr/>
        </p:nvPicPr>
        <p:blipFill rotWithShape="1">
          <a:blip r:embed="rId3">
            <a:alphaModFix/>
          </a:blip>
          <a:srcRect b="22890" l="35449" r="36768" t="44586"/>
          <a:stretch/>
        </p:blipFill>
        <p:spPr>
          <a:xfrm>
            <a:off x="2420100" y="528500"/>
            <a:ext cx="7382899" cy="540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6131908c783f63b2_0_455"/>
          <p:cNvSpPr txBox="1"/>
          <p:nvPr>
            <p:ph type="title"/>
          </p:nvPr>
        </p:nvSpPr>
        <p:spPr>
          <a:xfrm>
            <a:off x="415600" y="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3600"/>
              <a:t>Praktisk oppgave</a:t>
            </a:r>
            <a:endParaRPr sz="3600"/>
          </a:p>
        </p:txBody>
      </p:sp>
      <p:pic>
        <p:nvPicPr>
          <p:cNvPr id="271" name="Google Shape;271;h6131908c783f63b2_0_455"/>
          <p:cNvPicPr preferRelativeResize="0"/>
          <p:nvPr/>
        </p:nvPicPr>
        <p:blipFill rotWithShape="1">
          <a:blip r:embed="rId3">
            <a:alphaModFix/>
          </a:blip>
          <a:srcRect b="31845" l="22069" r="23266" t="37950"/>
          <a:stretch/>
        </p:blipFill>
        <p:spPr>
          <a:xfrm>
            <a:off x="154434" y="1122401"/>
            <a:ext cx="11883134" cy="4103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h6131908c783f63b2_0_505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Hvorfor DragonBox?</a:t>
            </a:r>
            <a:endParaRPr/>
          </a:p>
        </p:txBody>
      </p:sp>
      <p:sp>
        <p:nvSpPr>
          <p:cNvPr id="277" name="Google Shape;277;h6131908c783f63b2_0_505"/>
          <p:cNvSpPr txBox="1"/>
          <p:nvPr>
            <p:ph idx="1" type="body"/>
          </p:nvPr>
        </p:nvSpPr>
        <p:spPr>
          <a:xfrm>
            <a:off x="415600" y="1536633"/>
            <a:ext cx="11360700" cy="4916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l">
              <a:spcBef>
                <a:spcPts val="19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700">
              <a:solidFill>
                <a:srgbClr val="0D0D0D"/>
              </a:solidFill>
              <a:highlight>
                <a:srgbClr val="FCFCFC"/>
              </a:highlight>
            </a:endParaRPr>
          </a:p>
          <a:p>
            <a:pPr indent="-476250" lvl="0" marL="609600" rtl="0" algn="l">
              <a:spcBef>
                <a:spcPts val="500"/>
              </a:spcBef>
              <a:spcAft>
                <a:spcPts val="0"/>
              </a:spcAft>
              <a:buClr>
                <a:srgbClr val="0D0D0D"/>
              </a:buClr>
              <a:buSzPts val="2700"/>
              <a:buChar char="●"/>
            </a:pPr>
            <a: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  <a:t>🎯 Understøtter utforskende matematikk</a:t>
            </a:r>
            <a:b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</a:br>
            <a:endParaRPr sz="2700">
              <a:solidFill>
                <a:srgbClr val="0D0D0D"/>
              </a:solidFill>
              <a:highlight>
                <a:srgbClr val="FCFCFC"/>
              </a:highlight>
            </a:endParaRPr>
          </a:p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700"/>
              <a:buChar char="●"/>
            </a:pPr>
            <a: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  <a:t>🧩 Gjør abstrakte begreper mer visuelle og konkrete</a:t>
            </a:r>
            <a:b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</a:br>
            <a:endParaRPr sz="2700">
              <a:solidFill>
                <a:srgbClr val="0D0D0D"/>
              </a:solidFill>
              <a:highlight>
                <a:srgbClr val="FCFCFC"/>
              </a:highlight>
            </a:endParaRPr>
          </a:p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700"/>
              <a:buChar char="●"/>
            </a:pPr>
            <a: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  <a:t>💡 Legger til rette for problemløsing og strategisk tenkning</a:t>
            </a:r>
            <a:b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</a:br>
            <a:endParaRPr sz="2700">
              <a:solidFill>
                <a:srgbClr val="0D0D0D"/>
              </a:solidFill>
              <a:highlight>
                <a:srgbClr val="FCFCFC"/>
              </a:highlight>
            </a:endParaRPr>
          </a:p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700"/>
              <a:buChar char="●"/>
            </a:pPr>
            <a: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  <a:t>🗣️ Kan brukes som utgangspunkt for matematiske samtaler</a:t>
            </a:r>
            <a:b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</a:br>
            <a:endParaRPr sz="2700">
              <a:solidFill>
                <a:srgbClr val="0D0D0D"/>
              </a:solidFill>
              <a:highlight>
                <a:srgbClr val="FCFCFC"/>
              </a:highlight>
            </a:endParaRPr>
          </a:p>
          <a:p>
            <a:pPr indent="-476250" lvl="0" marL="609600" rtl="0" algn="l"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700"/>
              <a:buChar char="●"/>
            </a:pPr>
            <a:r>
              <a:rPr lang="no-NO" sz="2700">
                <a:solidFill>
                  <a:srgbClr val="0D0D0D"/>
                </a:solidFill>
                <a:highlight>
                  <a:srgbClr val="FCFCFC"/>
                </a:highlight>
              </a:rPr>
              <a:t>🔄 Kombinasjon av digitale oppgaver, praktiske aktiviteter, samtaler og papir/blyant</a:t>
            </a:r>
            <a:endParaRPr sz="2700">
              <a:solidFill>
                <a:srgbClr val="0D0D0D"/>
              </a:solidFill>
              <a:highlight>
                <a:srgbClr val="FCFCFC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h6131908c783f63b2_0_555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Engelsk </a:t>
            </a:r>
            <a:endParaRPr/>
          </a:p>
        </p:txBody>
      </p:sp>
      <p:sp>
        <p:nvSpPr>
          <p:cNvPr id="283" name="Google Shape;283;h6131908c783f63b2_0_555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no-NO" sz="2300">
                <a:solidFill>
                  <a:schemeClr val="dk1"/>
                </a:solidFill>
              </a:rPr>
              <a:t>Muntlig kommunikasjon og samhandling</a:t>
            </a:r>
            <a:endParaRPr b="1" sz="2300">
              <a:solidFill>
                <a:schemeClr val="dk1"/>
              </a:solidFill>
            </a:endParaRPr>
          </a:p>
          <a:p>
            <a:pPr indent="-450850" lvl="0" marL="609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no-NO" sz="2300">
                <a:solidFill>
                  <a:schemeClr val="dk1"/>
                </a:solidFill>
              </a:rPr>
              <a:t>Enkle hilsener og faste uttrykk:</a:t>
            </a:r>
            <a:r>
              <a:rPr lang="no-NO" sz="2300">
                <a:solidFill>
                  <a:schemeClr val="dk1"/>
                </a:solidFill>
              </a:rPr>
              <a:t> Si «hello», «goodbye»,</a:t>
            </a:r>
            <a:br>
              <a:rPr lang="no-NO" sz="2300">
                <a:solidFill>
                  <a:schemeClr val="dk1"/>
                </a:solidFill>
              </a:rPr>
            </a:br>
            <a:r>
              <a:rPr lang="no-NO" sz="2300">
                <a:solidFill>
                  <a:schemeClr val="dk1"/>
                </a:solidFill>
              </a:rPr>
              <a:t>«my name is...» og spørre «how are you?».</a:t>
            </a:r>
            <a:br>
              <a:rPr lang="no-NO" sz="2300">
                <a:solidFill>
                  <a:schemeClr val="dk1"/>
                </a:solidFill>
              </a:rPr>
            </a:br>
            <a:endParaRPr sz="2300">
              <a:solidFill>
                <a:schemeClr val="dk1"/>
              </a:solidFill>
            </a:endParaRPr>
          </a:p>
          <a:p>
            <a:pPr indent="-4508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no-NO" sz="2300">
                <a:solidFill>
                  <a:schemeClr val="dk1"/>
                </a:solidFill>
              </a:rPr>
              <a:t>Svare på enkle spørsmål:</a:t>
            </a:r>
            <a:r>
              <a:rPr lang="no-NO" sz="2300">
                <a:solidFill>
                  <a:schemeClr val="dk1"/>
                </a:solidFill>
              </a:rPr>
              <a:t> “how old are you?”</a:t>
            </a:r>
            <a:br>
              <a:rPr lang="no-NO" sz="2300">
                <a:solidFill>
                  <a:schemeClr val="dk1"/>
                </a:solidFill>
              </a:rPr>
            </a:br>
            <a:r>
              <a:rPr lang="no-NO" sz="2300">
                <a:solidFill>
                  <a:schemeClr val="dk1"/>
                </a:solidFill>
              </a:rPr>
              <a:t>“what’s your favorite color?” “what’s the weather like today?”</a:t>
            </a:r>
            <a:br>
              <a:rPr lang="no-NO" sz="2300">
                <a:solidFill>
                  <a:schemeClr val="dk1"/>
                </a:solidFill>
              </a:rPr>
            </a:br>
            <a:endParaRPr sz="2300">
              <a:solidFill>
                <a:schemeClr val="dk1"/>
              </a:solidFill>
            </a:endParaRPr>
          </a:p>
          <a:p>
            <a:pPr indent="-45085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b="1" lang="no-NO" sz="2300">
                <a:solidFill>
                  <a:schemeClr val="dk1"/>
                </a:solidFill>
              </a:rPr>
              <a:t>Lytte og følge instruksjoner:</a:t>
            </a:r>
            <a:r>
              <a:rPr lang="no-NO" sz="2300">
                <a:solidFill>
                  <a:schemeClr val="dk1"/>
                </a:solidFill>
              </a:rPr>
              <a:t> </a:t>
            </a:r>
            <a:br>
              <a:rPr lang="no-NO" sz="2300">
                <a:solidFill>
                  <a:schemeClr val="dk1"/>
                </a:solidFill>
              </a:rPr>
            </a:br>
            <a:r>
              <a:rPr lang="no-NO" sz="2300">
                <a:solidFill>
                  <a:schemeClr val="dk1"/>
                </a:solidFill>
              </a:rPr>
              <a:t>(f.eks. «sit down», «stand up», «open your book»).</a:t>
            </a:r>
            <a:endParaRPr sz="3200"/>
          </a:p>
        </p:txBody>
      </p:sp>
      <p:pic>
        <p:nvPicPr>
          <p:cNvPr id="284" name="Google Shape;284;h6131908c783f63b2_0_5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46212">
            <a:off x="10126042" y="4031152"/>
            <a:ext cx="1736450" cy="2465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h6131908c783f63b2_0_555"/>
          <p:cNvPicPr preferRelativeResize="0"/>
          <p:nvPr/>
        </p:nvPicPr>
        <p:blipFill rotWithShape="1">
          <a:blip r:embed="rId4">
            <a:alphaModFix/>
          </a:blip>
          <a:srcRect b="2427" l="5602" r="5469" t="5653"/>
          <a:stretch/>
        </p:blipFill>
        <p:spPr>
          <a:xfrm>
            <a:off x="8240533" y="0"/>
            <a:ext cx="3951465" cy="211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h6131908c783f63b2_0_607"/>
          <p:cNvSpPr txBox="1"/>
          <p:nvPr>
            <p:ph type="title"/>
          </p:nvPr>
        </p:nvSpPr>
        <p:spPr>
          <a:xfrm flipH="1" rot="10800000">
            <a:off x="415600" y="286467"/>
            <a:ext cx="5296500" cy="30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h6131908c783f63b2_0_607"/>
          <p:cNvSpPr txBox="1"/>
          <p:nvPr>
            <p:ph idx="1" type="body"/>
          </p:nvPr>
        </p:nvSpPr>
        <p:spPr>
          <a:xfrm>
            <a:off x="415600" y="593367"/>
            <a:ext cx="11360700" cy="626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53571"/>
              <a:buFont typeface="Arial"/>
              <a:buNone/>
            </a:pPr>
            <a:r>
              <a:rPr b="1" lang="no-NO" sz="2800" u="sng">
                <a:solidFill>
                  <a:schemeClr val="dk1"/>
                </a:solidFill>
              </a:rPr>
              <a:t>Vokabular og begreper</a:t>
            </a:r>
            <a:endParaRPr b="1" sz="2800" u="sng">
              <a:solidFill>
                <a:schemeClr val="dk1"/>
              </a:solidFill>
            </a:endParaRPr>
          </a:p>
          <a:p>
            <a:pPr indent="-451644" lvl="0" marL="609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2500">
                <a:solidFill>
                  <a:schemeClr val="dk1"/>
                </a:solidFill>
              </a:rPr>
              <a:t>Nære og kjente temaer:</a:t>
            </a:r>
            <a:r>
              <a:rPr lang="no-NO" sz="2500">
                <a:solidFill>
                  <a:schemeClr val="dk1"/>
                </a:solidFill>
              </a:rPr>
              <a:t> Lære ord for tall (1–20), farger, dyr, familie, osv</a:t>
            </a:r>
            <a:br>
              <a:rPr lang="no-NO" sz="2500">
                <a:solidFill>
                  <a:schemeClr val="dk1"/>
                </a:solidFill>
              </a:rPr>
            </a:br>
            <a:endParaRPr sz="2500">
              <a:solidFill>
                <a:schemeClr val="dk1"/>
              </a:solidFill>
            </a:endParaRPr>
          </a:p>
          <a:p>
            <a:pPr indent="-451644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2500">
                <a:solidFill>
                  <a:schemeClr val="dk1"/>
                </a:solidFill>
              </a:rPr>
              <a:t>Sammenheng mellom lyd og bilde:</a:t>
            </a:r>
            <a:r>
              <a:rPr lang="no-NO" sz="2500">
                <a:solidFill>
                  <a:schemeClr val="dk1"/>
                </a:solidFill>
              </a:rPr>
              <a:t> Knytte engelske ord til gjenstander, bilder og bevegelser i hverdagen.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53571"/>
              <a:buFont typeface="Arial"/>
              <a:buNone/>
            </a:pPr>
            <a:r>
              <a:rPr b="1" lang="no-NO" sz="2800" u="sng">
                <a:solidFill>
                  <a:schemeClr val="dk1"/>
                </a:solidFill>
              </a:rPr>
              <a:t>Språklæring gjennom lek og kultur</a:t>
            </a:r>
            <a:endParaRPr b="1" sz="2800" u="sng">
              <a:solidFill>
                <a:schemeClr val="dk1"/>
              </a:solidFill>
            </a:endParaRPr>
          </a:p>
          <a:p>
            <a:pPr indent="-451644" lvl="0" marL="6096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2500">
                <a:solidFill>
                  <a:schemeClr val="dk1"/>
                </a:solidFill>
              </a:rPr>
              <a:t>Sanger, rim og regler:</a:t>
            </a:r>
            <a:r>
              <a:rPr lang="no-NO" sz="2500">
                <a:solidFill>
                  <a:schemeClr val="dk1"/>
                </a:solidFill>
              </a:rPr>
              <a:t> Bruke rytme og sang til læring. (tellesang, fargesang)</a:t>
            </a:r>
            <a:endParaRPr sz="2500">
              <a:solidFill>
                <a:schemeClr val="dk1"/>
              </a:solidFill>
            </a:endParaRPr>
          </a:p>
          <a:p>
            <a:pPr indent="-451644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2500">
                <a:solidFill>
                  <a:schemeClr val="dk1"/>
                </a:solidFill>
              </a:rPr>
              <a:t>Høytlesing og bildebøker:</a:t>
            </a:r>
            <a:r>
              <a:rPr lang="no-NO" sz="2500">
                <a:solidFill>
                  <a:schemeClr val="dk1"/>
                </a:solidFill>
              </a:rPr>
              <a:t> Lytte til enkle fortellinger og samtale om bildene på engelsk og norsk.</a:t>
            </a:r>
            <a:endParaRPr sz="2500">
              <a:solidFill>
                <a:schemeClr val="dk1"/>
              </a:solidFill>
            </a:endParaRPr>
          </a:p>
          <a:p>
            <a:pPr indent="-451644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no-NO" sz="2500">
                <a:solidFill>
                  <a:schemeClr val="dk1"/>
                </a:solidFill>
              </a:rPr>
              <a:t>Språklig mangfold:</a:t>
            </a:r>
            <a:r>
              <a:rPr lang="no-NO" sz="2500">
                <a:solidFill>
                  <a:schemeClr val="dk1"/>
                </a:solidFill>
              </a:rPr>
              <a:t> Snakke om at det finnes ulike språk, og at engelsk snakkes av mange mennesker verden over.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h6131908c783f63b2_0_657"/>
          <p:cNvPicPr preferRelativeResize="0"/>
          <p:nvPr/>
        </p:nvPicPr>
        <p:blipFill rotWithShape="1">
          <a:blip r:embed="rId3">
            <a:alphaModFix/>
          </a:blip>
          <a:srcRect b="14677" l="17321" r="15258" t="34308"/>
          <a:stretch/>
        </p:blipFill>
        <p:spPr>
          <a:xfrm>
            <a:off x="468767" y="473633"/>
            <a:ext cx="11128968" cy="526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h6131908c783f63b2_0_706"/>
          <p:cNvSpPr txBox="1"/>
          <p:nvPr>
            <p:ph type="title"/>
          </p:nvPr>
        </p:nvSpPr>
        <p:spPr>
          <a:xfrm>
            <a:off x="343100" y="212633"/>
            <a:ext cx="4040400" cy="5001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 sz="4100"/>
              <a:t>Hvor gammel er du?</a:t>
            </a:r>
            <a:br>
              <a:rPr lang="no-NO" sz="4100"/>
            </a:br>
            <a:br>
              <a:rPr lang="no-NO" sz="4100"/>
            </a:br>
            <a:r>
              <a:rPr lang="no-NO" sz="4100"/>
              <a:t>How old are you?</a:t>
            </a:r>
            <a:br>
              <a:rPr lang="no-NO" sz="4100"/>
            </a:br>
            <a:br>
              <a:rPr lang="no-NO" sz="4100"/>
            </a:br>
            <a:r>
              <a:rPr lang="no-NO" sz="4100"/>
              <a:t>I am …. years old</a:t>
            </a:r>
            <a:endParaRPr sz="4100"/>
          </a:p>
        </p:txBody>
      </p:sp>
      <p:pic>
        <p:nvPicPr>
          <p:cNvPr id="302" name="Google Shape;302;h6131908c783f63b2_0_706"/>
          <p:cNvPicPr preferRelativeResize="0"/>
          <p:nvPr/>
        </p:nvPicPr>
        <p:blipFill rotWithShape="1">
          <a:blip r:embed="rId3">
            <a:alphaModFix/>
          </a:blip>
          <a:srcRect b="6879" l="4814" r="5201" t="12574"/>
          <a:stretch/>
        </p:blipFill>
        <p:spPr>
          <a:xfrm>
            <a:off x="5856807" y="130467"/>
            <a:ext cx="6247201" cy="5591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6131908c783f63b2_0_756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Norsk: Lesing</a:t>
            </a:r>
            <a:endParaRPr/>
          </a:p>
        </p:txBody>
      </p:sp>
      <p:sp>
        <p:nvSpPr>
          <p:cNvPr id="308" name="Google Shape;308;h6131908c783f63b2_0_756"/>
          <p:cNvSpPr txBox="1"/>
          <p:nvPr>
            <p:ph idx="1" type="body"/>
          </p:nvPr>
        </p:nvSpPr>
        <p:spPr>
          <a:xfrm>
            <a:off x="415600" y="1536633"/>
            <a:ext cx="11360700" cy="532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>
                <a:solidFill>
                  <a:schemeClr val="dk1"/>
                </a:solidFill>
              </a:rPr>
              <a:t>Leseopplæringen:</a:t>
            </a:r>
            <a:endParaRPr>
              <a:solidFill>
                <a:schemeClr val="dk1"/>
              </a:solidFill>
            </a:endParaRPr>
          </a:p>
          <a:p>
            <a:pPr indent="-457200" lvl="0" marL="609600" rtl="0" algn="l">
              <a:spcBef>
                <a:spcPts val="1600"/>
              </a:spcBef>
              <a:spcAft>
                <a:spcPts val="0"/>
              </a:spcAft>
              <a:buSzPts val="2400"/>
              <a:buChar char="●"/>
            </a:pPr>
            <a:r>
              <a:rPr lang="no-NO">
                <a:solidFill>
                  <a:schemeClr val="dk1"/>
                </a:solidFill>
              </a:rPr>
              <a:t>Leseflyt og automatisering: Fra lydering til automatisk gjenkjennelse av ord.</a:t>
            </a:r>
            <a:endParaRPr>
              <a:solidFill>
                <a:schemeClr val="dk1"/>
              </a:solidFill>
            </a:endParaRPr>
          </a:p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solidFill>
                  <a:schemeClr val="dk1"/>
                </a:solidFill>
              </a:rPr>
              <a:t>Leseforståelse: Målet med lesing er å hente ut mening, lære noe nytt og oppleve fortellinger/historier. </a:t>
            </a:r>
            <a:endParaRPr>
              <a:solidFill>
                <a:schemeClr val="dk1"/>
              </a:solidFill>
            </a:endParaRPr>
          </a:p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solidFill>
                  <a:schemeClr val="dk1"/>
                </a:solidFill>
              </a:rPr>
              <a:t>Hvis barna opplever mestring og finner bøker som treffer deres interesser, oppstår leseglede.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no-NO">
                <a:solidFill>
                  <a:schemeClr val="dk1"/>
                </a:solidFill>
              </a:rPr>
              <a:t>Lesing er selve redskapet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no-NO">
                <a:solidFill>
                  <a:schemeClr val="dk1"/>
                </a:solidFill>
              </a:rPr>
              <a:t>for all videre læring.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309" name="Google Shape;309;h6131908c783f63b2_0_7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7500" y="3893900"/>
            <a:ext cx="5704499" cy="296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h6131908c783f63b2_0_807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Fabel detektivbyrå - lesestrategier</a:t>
            </a:r>
            <a:endParaRPr/>
          </a:p>
        </p:txBody>
      </p:sp>
      <p:sp>
        <p:nvSpPr>
          <p:cNvPr id="315" name="Google Shape;315;h6131908c783f63b2_0_807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no-NO">
                <a:solidFill>
                  <a:schemeClr val="dk1"/>
                </a:solidFill>
              </a:rPr>
              <a:t>Detektivene: Fokus, Anna Lyse, B. Gripe, Etterforsker Etterpå, Lure</a:t>
            </a:r>
            <a:endParaRPr/>
          </a:p>
        </p:txBody>
      </p:sp>
      <p:pic>
        <p:nvPicPr>
          <p:cNvPr id="316" name="Google Shape;316;h6131908c783f63b2_0_8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46878"/>
            <a:ext cx="12191998" cy="391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h6131908c783f63b2_0_858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h6131908c783f63b2_0_858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23" name="Google Shape;323;h6131908c783f63b2_0_8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803" y="0"/>
            <a:ext cx="5578192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h6131908c783f63b2_0_8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17" y="0"/>
            <a:ext cx="5569365" cy="6857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h6131908c783f63b2_0_910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-NO"/>
              <a:t>Norsk: Skriving</a:t>
            </a:r>
            <a:endParaRPr/>
          </a:p>
        </p:txBody>
      </p:sp>
      <p:sp>
        <p:nvSpPr>
          <p:cNvPr id="330" name="Google Shape;330;h6131908c783f63b2_0_910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/>
              <a:t>Skriftforming</a:t>
            </a:r>
            <a:endParaRPr/>
          </a:p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/>
              <a:t>Sammenhengende skrift (stavskrift)</a:t>
            </a:r>
            <a:endParaRPr/>
          </a:p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/>
              <a:t>Tekstforming</a:t>
            </a:r>
            <a:endParaRPr/>
          </a:p>
          <a:p>
            <a:pPr indent="-457200" lvl="0" marL="6096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no-NO"/>
              <a:t>Skriveglede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h6131908c783f63b2_0_960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h6131908c783f63b2_0_960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37" name="Google Shape;337;h6131908c783f63b2_0_960" title="Image (1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4233" y="0"/>
            <a:ext cx="5143501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h6131908c783f63b2_0_1011"/>
          <p:cNvSpPr txBox="1"/>
          <p:nvPr>
            <p:ph type="title"/>
          </p:nvPr>
        </p:nvSpPr>
        <p:spPr>
          <a:xfrm>
            <a:off x="554133" y="791156"/>
            <a:ext cx="15147600" cy="10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h6131908c783f63b2_0_1011"/>
          <p:cNvSpPr txBox="1"/>
          <p:nvPr>
            <p:ph idx="1" type="body"/>
          </p:nvPr>
        </p:nvSpPr>
        <p:spPr>
          <a:xfrm>
            <a:off x="554133" y="2048844"/>
            <a:ext cx="15147600" cy="607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44" name="Google Shape;344;h6131908c783f63b2_0_1011" title="Image (9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020188" y="-672080"/>
            <a:ext cx="6151626" cy="820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2021-06-02T20:22:52Z</dcterms:created>
  <dc:creator>Cecilia M Johansen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0x010100362C176A1144084998098BF68EC3C217</vt:lpwstr>
  </property>
  <property fmtid="{D5CDD505-2E9C-101B-9397-08002B2CF9AE}" pid="3" name="MediaServiceImageTags">
    <vt:lpwstr/>
  </property>
</Properties>
</file>